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60" r:id="rId3"/>
    <p:sldId id="272" r:id="rId4"/>
    <p:sldId id="261" r:id="rId5"/>
    <p:sldId id="280" r:id="rId6"/>
    <p:sldId id="257" r:id="rId7"/>
    <p:sldId id="263" r:id="rId8"/>
    <p:sldId id="258" r:id="rId9"/>
    <p:sldId id="259" r:id="rId10"/>
    <p:sldId id="274" r:id="rId11"/>
    <p:sldId id="262" r:id="rId12"/>
    <p:sldId id="276" r:id="rId13"/>
    <p:sldId id="275" r:id="rId14"/>
    <p:sldId id="264" r:id="rId15"/>
    <p:sldId id="265" r:id="rId16"/>
    <p:sldId id="266" r:id="rId17"/>
    <p:sldId id="267" r:id="rId18"/>
    <p:sldId id="268" r:id="rId19"/>
    <p:sldId id="269" r:id="rId20"/>
    <p:sldId id="281" r:id="rId21"/>
    <p:sldId id="270" r:id="rId22"/>
    <p:sldId id="277" r:id="rId23"/>
    <p:sldId id="273" r:id="rId24"/>
    <p:sldId id="278" r:id="rId25"/>
    <p:sldId id="27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38"/>
    <p:restoredTop sz="95091"/>
  </p:normalViewPr>
  <p:slideViewPr>
    <p:cSldViewPr snapToGrid="0" snapToObjects="1">
      <p:cViewPr varScale="1">
        <p:scale>
          <a:sx n="111" d="100"/>
          <a:sy n="111" d="100"/>
        </p:scale>
        <p:origin x="8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a:pPr/>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a:pPr/>
              <a:t>12/1/2025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a:pPr/>
              <a:t>12/1/2025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a:pPr/>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a:pPr/>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a:pPr/>
              <a:t>12/1/2025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a:pPr/>
              <a:t>12/1/2025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C51BB2-141E-854A-AF54-97C7C289E51C}"/>
              </a:ext>
            </a:extLst>
          </p:cNvPr>
          <p:cNvSpPr>
            <a:spLocks noGrp="1"/>
          </p:cNvSpPr>
          <p:nvPr>
            <p:ph type="ctrTitle"/>
          </p:nvPr>
        </p:nvSpPr>
        <p:spPr>
          <a:xfrm>
            <a:off x="1054858" y="2033792"/>
            <a:ext cx="7315200" cy="2700182"/>
          </a:xfrm>
        </p:spPr>
        <p:txBody>
          <a:bodyPr>
            <a:normAutofit/>
          </a:bodyPr>
          <a:lstStyle/>
          <a:p>
            <a:r>
              <a:rPr lang="fr-FR" dirty="0">
                <a:solidFill>
                  <a:schemeClr val="tx1">
                    <a:lumMod val="95000"/>
                    <a:lumOff val="5000"/>
                  </a:schemeClr>
                </a:solidFill>
                <a:latin typeface="Century Gothic" panose="020B0502020202020204" pitchFamily="34" charset="0"/>
              </a:rPr>
              <a:t>Un entrainement de </a:t>
            </a:r>
            <a:br>
              <a:rPr lang="fr-FR" dirty="0">
                <a:solidFill>
                  <a:schemeClr val="tx1">
                    <a:lumMod val="95000"/>
                    <a:lumOff val="5000"/>
                  </a:schemeClr>
                </a:solidFill>
                <a:latin typeface="Century Gothic" panose="020B0502020202020204" pitchFamily="34" charset="0"/>
              </a:rPr>
            </a:br>
            <a:r>
              <a:rPr lang="fr-FR" dirty="0">
                <a:solidFill>
                  <a:schemeClr val="tx1">
                    <a:lumMod val="95000"/>
                    <a:lumOff val="5000"/>
                  </a:schemeClr>
                </a:solidFill>
                <a:latin typeface="Century Gothic" panose="020B0502020202020204" pitchFamily="34" charset="0"/>
              </a:rPr>
              <a:t>mémorisation</a:t>
            </a:r>
            <a:br>
              <a:rPr lang="fr-FR" sz="4400" dirty="0">
                <a:latin typeface="Century Gothic" panose="020B0502020202020204" pitchFamily="34" charset="0"/>
              </a:rPr>
            </a:br>
            <a:endParaRPr lang="fr-FR" sz="4400" dirty="0">
              <a:latin typeface="Century Gothic" panose="020B0502020202020204" pitchFamily="34" charset="0"/>
            </a:endParaRPr>
          </a:p>
        </p:txBody>
      </p:sp>
      <p:pic>
        <p:nvPicPr>
          <p:cNvPr id="4" name="Image 3">
            <a:extLst>
              <a:ext uri="{FF2B5EF4-FFF2-40B4-BE49-F238E27FC236}">
                <a16:creationId xmlns:a16="http://schemas.microsoft.com/office/drawing/2014/main" id="{4EBBFE8B-83A1-8546-8404-EC9572C6FFC9}"/>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10029825" y="2485333"/>
            <a:ext cx="1671638" cy="1797099"/>
          </a:xfrm>
          <a:prstGeom prst="rect">
            <a:avLst/>
          </a:prstGeom>
          <a:ln>
            <a:noFill/>
          </a:ln>
          <a:effectLst>
            <a:softEdge rad="0"/>
          </a:effectLst>
        </p:spPr>
      </p:pic>
    </p:spTree>
    <p:extLst>
      <p:ext uri="{BB962C8B-B14F-4D97-AF65-F5344CB8AC3E}">
        <p14:creationId xmlns:p14="http://schemas.microsoft.com/office/powerpoint/2010/main" val="834003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33E27E-7A76-CA45-B5CB-24789DFB5A3F}"/>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Objectifs</a:t>
            </a:r>
          </a:p>
        </p:txBody>
      </p:sp>
      <p:sp>
        <p:nvSpPr>
          <p:cNvPr id="3" name="ZoneTexte 2">
            <a:extLst>
              <a:ext uri="{FF2B5EF4-FFF2-40B4-BE49-F238E27FC236}">
                <a16:creationId xmlns:a16="http://schemas.microsoft.com/office/drawing/2014/main" id="{69C7C52C-5BA1-8F4D-8C4E-E5CF320F5568}"/>
              </a:ext>
            </a:extLst>
          </p:cNvPr>
          <p:cNvSpPr txBox="1"/>
          <p:nvPr/>
        </p:nvSpPr>
        <p:spPr>
          <a:xfrm>
            <a:off x="3567822" y="1377714"/>
            <a:ext cx="6322565" cy="4093428"/>
          </a:xfrm>
          <a:prstGeom prst="rect">
            <a:avLst/>
          </a:prstGeom>
          <a:noFill/>
        </p:spPr>
        <p:txBody>
          <a:bodyPr wrap="none" rtlCol="0">
            <a:spAutoFit/>
          </a:bodyPr>
          <a:lstStyle/>
          <a:p>
            <a:r>
              <a:rPr lang="fr-FR" sz="3200" b="1" dirty="0">
                <a:solidFill>
                  <a:schemeClr val="tx1">
                    <a:lumMod val="95000"/>
                    <a:lumOff val="5000"/>
                  </a:schemeClr>
                </a:solidFill>
                <a:latin typeface="Century Gothic" panose="020B0502020202020204" pitchFamily="34" charset="0"/>
              </a:rPr>
              <a:t>Prêter attention </a:t>
            </a:r>
            <a:r>
              <a:rPr lang="fr-FR" sz="3200" dirty="0">
                <a:solidFill>
                  <a:schemeClr val="tx1">
                    <a:lumMod val="95000"/>
                    <a:lumOff val="5000"/>
                  </a:schemeClr>
                </a:solidFill>
                <a:latin typeface="Century Gothic" panose="020B0502020202020204" pitchFamily="34" charset="0"/>
              </a:rPr>
              <a:t>aux consignes.</a:t>
            </a:r>
          </a:p>
          <a:p>
            <a:endParaRPr lang="fr-FR" sz="3200" dirty="0">
              <a:solidFill>
                <a:schemeClr val="tx1">
                  <a:lumMod val="95000"/>
                  <a:lumOff val="5000"/>
                </a:schemeClr>
              </a:solidFill>
              <a:latin typeface="Century Gothic" panose="020B0502020202020204" pitchFamily="34" charset="0"/>
            </a:endParaRPr>
          </a:p>
          <a:p>
            <a:endParaRPr lang="fr-FR" sz="3200" dirty="0">
              <a:solidFill>
                <a:schemeClr val="tx1">
                  <a:lumMod val="95000"/>
                  <a:lumOff val="5000"/>
                </a:schemeClr>
              </a:solidFill>
              <a:latin typeface="Century Gothic" panose="020B0502020202020204" pitchFamily="34" charset="0"/>
            </a:endParaRPr>
          </a:p>
          <a:p>
            <a:r>
              <a:rPr lang="fr-FR" sz="3200" b="1" dirty="0">
                <a:solidFill>
                  <a:schemeClr val="tx1">
                    <a:lumMod val="95000"/>
                    <a:lumOff val="5000"/>
                  </a:schemeClr>
                </a:solidFill>
                <a:latin typeface="Century Gothic" panose="020B0502020202020204" pitchFamily="34" charset="0"/>
              </a:rPr>
              <a:t>Mémoriser</a:t>
            </a:r>
            <a:r>
              <a:rPr lang="fr-FR" sz="3200" dirty="0">
                <a:solidFill>
                  <a:schemeClr val="tx1">
                    <a:lumMod val="95000"/>
                    <a:lumOff val="5000"/>
                  </a:schemeClr>
                </a:solidFill>
                <a:latin typeface="Century Gothic" panose="020B0502020202020204" pitchFamily="34" charset="0"/>
              </a:rPr>
              <a:t> des images.</a:t>
            </a:r>
          </a:p>
          <a:p>
            <a:endParaRPr lang="fr-FR" sz="3200" dirty="0">
              <a:solidFill>
                <a:schemeClr val="tx1">
                  <a:lumMod val="95000"/>
                  <a:lumOff val="5000"/>
                </a:schemeClr>
              </a:solidFill>
              <a:latin typeface="Century Gothic" panose="020B0502020202020204" pitchFamily="34" charset="0"/>
            </a:endParaRPr>
          </a:p>
          <a:p>
            <a:endParaRPr lang="fr-FR" sz="3200" dirty="0">
              <a:solidFill>
                <a:schemeClr val="tx1">
                  <a:lumMod val="95000"/>
                  <a:lumOff val="5000"/>
                </a:schemeClr>
              </a:solidFill>
              <a:latin typeface="Century Gothic" panose="020B0502020202020204" pitchFamily="34" charset="0"/>
            </a:endParaRPr>
          </a:p>
          <a:p>
            <a:r>
              <a:rPr lang="fr-FR" sz="3200" b="1" dirty="0">
                <a:solidFill>
                  <a:schemeClr val="tx1">
                    <a:lumMod val="95000"/>
                    <a:lumOff val="5000"/>
                  </a:schemeClr>
                </a:solidFill>
                <a:latin typeface="Century Gothic" panose="020B0502020202020204" pitchFamily="34" charset="0"/>
              </a:rPr>
              <a:t>Répondre</a:t>
            </a:r>
            <a:r>
              <a:rPr lang="fr-FR" sz="3200" dirty="0">
                <a:solidFill>
                  <a:schemeClr val="tx1">
                    <a:lumMod val="95000"/>
                    <a:lumOff val="5000"/>
                  </a:schemeClr>
                </a:solidFill>
                <a:latin typeface="Century Gothic" panose="020B0502020202020204" pitchFamily="34" charset="0"/>
              </a:rPr>
              <a:t> aux questions.</a:t>
            </a:r>
          </a:p>
          <a:p>
            <a:endParaRPr lang="fr-FR" dirty="0"/>
          </a:p>
          <a:p>
            <a:endParaRPr lang="fr-FR" dirty="0"/>
          </a:p>
        </p:txBody>
      </p:sp>
    </p:spTree>
    <p:extLst>
      <p:ext uri="{BB962C8B-B14F-4D97-AF65-F5344CB8AC3E}">
        <p14:creationId xmlns:p14="http://schemas.microsoft.com/office/powerpoint/2010/main" val="1532432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F16BB88-AEA9-CC43-AB13-4B62742230FC}"/>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790445" y="428912"/>
            <a:ext cx="6028112" cy="5717055"/>
          </a:xfrm>
          <a:prstGeom prst="rect">
            <a:avLst/>
          </a:prstGeom>
        </p:spPr>
      </p:pic>
    </p:spTree>
    <p:extLst>
      <p:ext uri="{BB962C8B-B14F-4D97-AF65-F5344CB8AC3E}">
        <p14:creationId xmlns:p14="http://schemas.microsoft.com/office/powerpoint/2010/main" val="343922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FBE514-EC5A-CB49-96AF-125DCC2BBF58}"/>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Consignes</a:t>
            </a:r>
          </a:p>
        </p:txBody>
      </p:sp>
      <p:sp>
        <p:nvSpPr>
          <p:cNvPr id="3" name="ZoneTexte 2">
            <a:extLst>
              <a:ext uri="{FF2B5EF4-FFF2-40B4-BE49-F238E27FC236}">
                <a16:creationId xmlns:a16="http://schemas.microsoft.com/office/drawing/2014/main" id="{79765B8F-5DF2-F14A-80EC-8B419862416A}"/>
              </a:ext>
            </a:extLst>
          </p:cNvPr>
          <p:cNvSpPr txBox="1"/>
          <p:nvPr/>
        </p:nvSpPr>
        <p:spPr>
          <a:xfrm>
            <a:off x="3520287" y="808327"/>
            <a:ext cx="8795998" cy="5232202"/>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Nous allons voir une première série </a:t>
            </a:r>
          </a:p>
          <a:p>
            <a:r>
              <a:rPr lang="fr-FR" sz="3200" dirty="0">
                <a:solidFill>
                  <a:schemeClr val="tx1">
                    <a:lumMod val="95000"/>
                    <a:lumOff val="5000"/>
                  </a:schemeClr>
                </a:solidFill>
                <a:latin typeface="Century Gothic" panose="020B0502020202020204" pitchFamily="34" charset="0"/>
              </a:rPr>
              <a:t>de 4 images. </a:t>
            </a:r>
          </a:p>
          <a:p>
            <a:endParaRPr lang="fr-FR" sz="3200" dirty="0">
              <a:solidFill>
                <a:schemeClr val="tx1">
                  <a:lumMod val="95000"/>
                  <a:lumOff val="5000"/>
                </a:schemeClr>
              </a:solidFill>
              <a:latin typeface="Century Gothic" panose="020B0502020202020204" pitchFamily="34" charset="0"/>
            </a:endParaRP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Après les avoir vues durant environ </a:t>
            </a:r>
          </a:p>
          <a:p>
            <a:r>
              <a:rPr lang="fr-FR" sz="3200" dirty="0">
                <a:solidFill>
                  <a:schemeClr val="tx1">
                    <a:lumMod val="95000"/>
                    <a:lumOff val="5000"/>
                  </a:schemeClr>
                </a:solidFill>
                <a:latin typeface="Century Gothic" panose="020B0502020202020204" pitchFamily="34" charset="0"/>
              </a:rPr>
              <a:t>4 secondes chacune, nous chanterons </a:t>
            </a:r>
          </a:p>
          <a:p>
            <a:r>
              <a:rPr lang="fr-FR" sz="3200" dirty="0">
                <a:solidFill>
                  <a:schemeClr val="tx1">
                    <a:lumMod val="95000"/>
                    <a:lumOff val="5000"/>
                  </a:schemeClr>
                </a:solidFill>
                <a:latin typeface="Century Gothic" panose="020B0502020202020204" pitchFamily="34" charset="0"/>
              </a:rPr>
              <a:t>une chanson dans notre tête </a:t>
            </a:r>
            <a:r>
              <a:rPr lang="fr-FR" sz="1400" dirty="0">
                <a:solidFill>
                  <a:schemeClr val="tx1">
                    <a:lumMod val="95000"/>
                    <a:lumOff val="5000"/>
                  </a:schemeClr>
                </a:solidFill>
                <a:latin typeface="Century Gothic" panose="020B0502020202020204" pitchFamily="34" charset="0"/>
              </a:rPr>
              <a:t>(comme: Dumbo de Vianney). </a:t>
            </a:r>
          </a:p>
          <a:p>
            <a:endParaRPr lang="fr-FR" sz="1400" dirty="0">
              <a:solidFill>
                <a:schemeClr val="tx1">
                  <a:lumMod val="95000"/>
                  <a:lumOff val="5000"/>
                </a:schemeClr>
              </a:solidFill>
              <a:latin typeface="Century Gothic" panose="020B0502020202020204" pitchFamily="34" charset="0"/>
            </a:endParaRP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Puis, nous répondrons aux questions, </a:t>
            </a:r>
          </a:p>
          <a:p>
            <a:r>
              <a:rPr lang="fr-FR" sz="3200" dirty="0">
                <a:solidFill>
                  <a:schemeClr val="tx1">
                    <a:lumMod val="95000"/>
                    <a:lumOff val="5000"/>
                  </a:schemeClr>
                </a:solidFill>
                <a:latin typeface="Century Gothic" panose="020B0502020202020204" pitchFamily="34" charset="0"/>
              </a:rPr>
              <a:t>par écrit ou à l’oral, selon la situation. </a:t>
            </a:r>
          </a:p>
        </p:txBody>
      </p:sp>
    </p:spTree>
    <p:extLst>
      <p:ext uri="{BB962C8B-B14F-4D97-AF65-F5344CB8AC3E}">
        <p14:creationId xmlns:p14="http://schemas.microsoft.com/office/powerpoint/2010/main" val="1945115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ulle ronde 3">
            <a:extLst>
              <a:ext uri="{FF2B5EF4-FFF2-40B4-BE49-F238E27FC236}">
                <a16:creationId xmlns:a16="http://schemas.microsoft.com/office/drawing/2014/main" id="{441B05B2-271D-B444-82F3-57742AAB6CB0}"/>
              </a:ext>
            </a:extLst>
          </p:cNvPr>
          <p:cNvSpPr/>
          <p:nvPr/>
        </p:nvSpPr>
        <p:spPr>
          <a:xfrm>
            <a:off x="3386137" y="2036280"/>
            <a:ext cx="5729287" cy="3092933"/>
          </a:xfrm>
          <a:prstGeom prst="wedgeEllipseCallou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FR" sz="3600" dirty="0">
                <a:solidFill>
                  <a:schemeClr val="tx1">
                    <a:lumMod val="95000"/>
                    <a:lumOff val="5000"/>
                  </a:schemeClr>
                </a:solidFill>
                <a:latin typeface="Century Gothic" panose="020B0502020202020204" pitchFamily="34" charset="0"/>
              </a:rPr>
              <a:t>C’est parti !</a:t>
            </a:r>
          </a:p>
        </p:txBody>
      </p:sp>
    </p:spTree>
    <p:extLst>
      <p:ext uri="{BB962C8B-B14F-4D97-AF65-F5344CB8AC3E}">
        <p14:creationId xmlns:p14="http://schemas.microsoft.com/office/powerpoint/2010/main" val="2294611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18FD9CF-37A1-FC41-8362-F65AF1E2CF04}"/>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510483" y="770458"/>
            <a:ext cx="5708468" cy="5315548"/>
          </a:xfrm>
          <a:prstGeom prst="rect">
            <a:avLst/>
          </a:prstGeom>
        </p:spPr>
      </p:pic>
    </p:spTree>
    <p:extLst>
      <p:ext uri="{BB962C8B-B14F-4D97-AF65-F5344CB8AC3E}">
        <p14:creationId xmlns:p14="http://schemas.microsoft.com/office/powerpoint/2010/main" val="3281418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D3B6409-5868-A249-B872-80EA696C546F}"/>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186415" y="864053"/>
            <a:ext cx="5597821" cy="4697298"/>
          </a:xfrm>
          <a:prstGeom prst="rect">
            <a:avLst/>
          </a:prstGeom>
        </p:spPr>
      </p:pic>
    </p:spTree>
    <p:extLst>
      <p:ext uri="{BB962C8B-B14F-4D97-AF65-F5344CB8AC3E}">
        <p14:creationId xmlns:p14="http://schemas.microsoft.com/office/powerpoint/2010/main" val="1367239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874B5C5-D9EA-7448-BF8C-0E81DE98388D}"/>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027008" y="1080425"/>
            <a:ext cx="5997070" cy="4750748"/>
          </a:xfrm>
          <a:prstGeom prst="rect">
            <a:avLst/>
          </a:prstGeom>
        </p:spPr>
      </p:pic>
    </p:spTree>
    <p:extLst>
      <p:ext uri="{BB962C8B-B14F-4D97-AF65-F5344CB8AC3E}">
        <p14:creationId xmlns:p14="http://schemas.microsoft.com/office/powerpoint/2010/main" val="3458859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608E85E-685D-A945-A11C-E9A7D6B20A88}"/>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360632" y="790852"/>
            <a:ext cx="5633465" cy="5744860"/>
          </a:xfrm>
          <a:prstGeom prst="rect">
            <a:avLst/>
          </a:prstGeom>
        </p:spPr>
      </p:pic>
    </p:spTree>
    <p:extLst>
      <p:ext uri="{BB962C8B-B14F-4D97-AF65-F5344CB8AC3E}">
        <p14:creationId xmlns:p14="http://schemas.microsoft.com/office/powerpoint/2010/main" val="1181743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30281D5-B6AC-3347-BE0F-A976CD18E889}"/>
              </a:ext>
            </a:extLst>
          </p:cNvPr>
          <p:cNvSpPr txBox="1"/>
          <p:nvPr/>
        </p:nvSpPr>
        <p:spPr>
          <a:xfrm>
            <a:off x="3867462" y="2758190"/>
            <a:ext cx="5591595" cy="1754326"/>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La chanson…</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Pendant 10 secondes ; )</a:t>
            </a:r>
          </a:p>
        </p:txBody>
      </p:sp>
    </p:spTree>
    <p:extLst>
      <p:ext uri="{BB962C8B-B14F-4D97-AF65-F5344CB8AC3E}">
        <p14:creationId xmlns:p14="http://schemas.microsoft.com/office/powerpoint/2010/main" val="1520717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0856C9-B721-4749-835C-00AEC0FC003C}"/>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Questions</a:t>
            </a:r>
          </a:p>
        </p:txBody>
      </p:sp>
      <p:sp>
        <p:nvSpPr>
          <p:cNvPr id="3" name="ZoneTexte 2">
            <a:extLst>
              <a:ext uri="{FF2B5EF4-FFF2-40B4-BE49-F238E27FC236}">
                <a16:creationId xmlns:a16="http://schemas.microsoft.com/office/drawing/2014/main" id="{3C7D81A7-509A-D145-AFFC-E43D1C1251E9}"/>
              </a:ext>
            </a:extLst>
          </p:cNvPr>
          <p:cNvSpPr txBox="1"/>
          <p:nvPr/>
        </p:nvSpPr>
        <p:spPr>
          <a:xfrm>
            <a:off x="3592588" y="1162270"/>
            <a:ext cx="7364517" cy="4524315"/>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1. Combien de clés avons-nous vu ?</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2. Quel est le titre écrit sur le livre ?</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3. Comment s’appelle le premier</a:t>
            </a:r>
          </a:p>
          <a:p>
            <a:r>
              <a:rPr lang="fr-FR" sz="3200" dirty="0">
                <a:solidFill>
                  <a:schemeClr val="tx1">
                    <a:lumMod val="95000"/>
                    <a:lumOff val="5000"/>
                  </a:schemeClr>
                </a:solidFill>
                <a:latin typeface="Century Gothic" panose="020B0502020202020204" pitchFamily="34" charset="0"/>
              </a:rPr>
              <a:t>	objet ? </a:t>
            </a:r>
          </a:p>
          <a:p>
            <a:endParaRPr lang="fr-FR" sz="3200" dirty="0">
              <a:solidFill>
                <a:schemeClr val="tx1">
                  <a:lumMod val="95000"/>
                  <a:lumOff val="5000"/>
                </a:schemeClr>
              </a:solidFill>
              <a:latin typeface="Century Gothic" panose="020B0502020202020204" pitchFamily="34" charset="0"/>
            </a:endParaRPr>
          </a:p>
          <a:p>
            <a:pPr marL="514350" indent="-514350">
              <a:buAutoNum type="arabicPeriod" startAt="4"/>
            </a:pPr>
            <a:r>
              <a:rPr lang="fr-FR" sz="3200" dirty="0">
                <a:solidFill>
                  <a:schemeClr val="tx1">
                    <a:lumMod val="95000"/>
                    <a:lumOff val="5000"/>
                  </a:schemeClr>
                </a:solidFill>
                <a:latin typeface="Century Gothic" panose="020B0502020202020204" pitchFamily="34" charset="0"/>
              </a:rPr>
              <a:t>Une étoile est-elle dessinée sur la</a:t>
            </a:r>
          </a:p>
          <a:p>
            <a:r>
              <a:rPr lang="fr-FR" sz="3200" dirty="0">
                <a:solidFill>
                  <a:schemeClr val="tx1">
                    <a:lumMod val="95000"/>
                    <a:lumOff val="5000"/>
                  </a:schemeClr>
                </a:solidFill>
                <a:latin typeface="Century Gothic" panose="020B0502020202020204" pitchFamily="34" charset="0"/>
              </a:rPr>
              <a:t>	coque du bateau ? </a:t>
            </a:r>
          </a:p>
        </p:txBody>
      </p:sp>
    </p:spTree>
    <p:extLst>
      <p:ext uri="{BB962C8B-B14F-4D97-AF65-F5344CB8AC3E}">
        <p14:creationId xmlns:p14="http://schemas.microsoft.com/office/powerpoint/2010/main" val="1782219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6775F-14A2-3B42-8B78-1C3C546618CE}"/>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Réponses</a:t>
            </a:r>
          </a:p>
        </p:txBody>
      </p:sp>
      <p:sp>
        <p:nvSpPr>
          <p:cNvPr id="3" name="ZoneTexte 2">
            <a:extLst>
              <a:ext uri="{FF2B5EF4-FFF2-40B4-BE49-F238E27FC236}">
                <a16:creationId xmlns:a16="http://schemas.microsoft.com/office/drawing/2014/main" id="{B4D2A01C-AC21-5047-B758-FEFC3E7497E4}"/>
              </a:ext>
            </a:extLst>
          </p:cNvPr>
          <p:cNvSpPr txBox="1"/>
          <p:nvPr/>
        </p:nvSpPr>
        <p:spPr>
          <a:xfrm>
            <a:off x="3648200" y="1654713"/>
            <a:ext cx="3278462" cy="3539430"/>
          </a:xfrm>
          <a:prstGeom prst="rect">
            <a:avLst/>
          </a:prstGeom>
          <a:noFill/>
        </p:spPr>
        <p:txBody>
          <a:bodyPr wrap="none" rtlCol="0">
            <a:spAutoFit/>
          </a:bodyPr>
          <a:lstStyle/>
          <a:p>
            <a:pPr marL="342900" indent="-342900">
              <a:buAutoNum type="arabicPeriod"/>
            </a:pPr>
            <a:r>
              <a:rPr lang="fr-FR" sz="3200" dirty="0">
                <a:solidFill>
                  <a:schemeClr val="tx1">
                    <a:lumMod val="95000"/>
                    <a:lumOff val="5000"/>
                  </a:schemeClr>
                </a:solidFill>
                <a:latin typeface="Century Gothic" panose="020B0502020202020204" pitchFamily="34" charset="0"/>
              </a:rPr>
              <a:t> Deux</a:t>
            </a:r>
          </a:p>
          <a:p>
            <a:pPr marL="342900" indent="-342900">
              <a:buAutoNum type="arabicPeriod"/>
            </a:pPr>
            <a:endParaRPr lang="fr-FR" sz="3200" dirty="0">
              <a:solidFill>
                <a:schemeClr val="tx1">
                  <a:lumMod val="95000"/>
                  <a:lumOff val="5000"/>
                </a:schemeClr>
              </a:solidFill>
              <a:latin typeface="Century Gothic" panose="020B0502020202020204" pitchFamily="34" charset="0"/>
            </a:endParaRPr>
          </a:p>
          <a:p>
            <a:pPr marL="342900" indent="-342900">
              <a:buAutoNum type="arabicPeriod"/>
            </a:pPr>
            <a:r>
              <a:rPr lang="fr-FR" sz="3200" dirty="0">
                <a:solidFill>
                  <a:schemeClr val="tx1">
                    <a:lumMod val="95000"/>
                    <a:lumOff val="5000"/>
                  </a:schemeClr>
                </a:solidFill>
                <a:latin typeface="Century Gothic" panose="020B0502020202020204" pitchFamily="34" charset="0"/>
              </a:rPr>
              <a:t> Leçons</a:t>
            </a:r>
          </a:p>
          <a:p>
            <a:pPr marL="342900" indent="-342900">
              <a:buAutoNum type="arabicPeriod"/>
            </a:pPr>
            <a:endParaRPr lang="fr-FR" sz="3200" dirty="0">
              <a:solidFill>
                <a:schemeClr val="tx1">
                  <a:lumMod val="95000"/>
                  <a:lumOff val="5000"/>
                </a:schemeClr>
              </a:solidFill>
              <a:latin typeface="Century Gothic" panose="020B0502020202020204" pitchFamily="34" charset="0"/>
            </a:endParaRPr>
          </a:p>
          <a:p>
            <a:pPr marL="342900" indent="-342900">
              <a:buAutoNum type="arabicPeriod"/>
            </a:pPr>
            <a:r>
              <a:rPr lang="fr-FR" sz="3200" dirty="0">
                <a:solidFill>
                  <a:schemeClr val="tx1">
                    <a:lumMod val="95000"/>
                    <a:lumOff val="5000"/>
                  </a:schemeClr>
                </a:solidFill>
                <a:latin typeface="Century Gothic" panose="020B0502020202020204" pitchFamily="34" charset="0"/>
              </a:rPr>
              <a:t> Une boussole</a:t>
            </a:r>
          </a:p>
          <a:p>
            <a:pPr marL="342900" indent="-342900">
              <a:buAutoNum type="arabicPeriod"/>
            </a:pPr>
            <a:endParaRPr lang="fr-FR" sz="3200" dirty="0">
              <a:solidFill>
                <a:schemeClr val="tx1">
                  <a:lumMod val="95000"/>
                  <a:lumOff val="5000"/>
                </a:schemeClr>
              </a:solidFill>
              <a:latin typeface="Century Gothic" panose="020B0502020202020204" pitchFamily="34" charset="0"/>
            </a:endParaRPr>
          </a:p>
          <a:p>
            <a:pPr marL="342900" indent="-342900">
              <a:buAutoNum type="arabicPeriod"/>
            </a:pPr>
            <a:r>
              <a:rPr lang="fr-FR" sz="3200" dirty="0">
                <a:solidFill>
                  <a:schemeClr val="tx1">
                    <a:lumMod val="95000"/>
                    <a:lumOff val="5000"/>
                  </a:schemeClr>
                </a:solidFill>
                <a:latin typeface="Century Gothic" panose="020B0502020202020204" pitchFamily="34" charset="0"/>
              </a:rPr>
              <a:t> Non </a:t>
            </a:r>
          </a:p>
        </p:txBody>
      </p:sp>
      <p:sp>
        <p:nvSpPr>
          <p:cNvPr id="4" name="Bulle ronde 3">
            <a:extLst>
              <a:ext uri="{FF2B5EF4-FFF2-40B4-BE49-F238E27FC236}">
                <a16:creationId xmlns:a16="http://schemas.microsoft.com/office/drawing/2014/main" id="{9FAC45B7-D836-8B43-B62F-19BBBF384734}"/>
              </a:ext>
            </a:extLst>
          </p:cNvPr>
          <p:cNvSpPr/>
          <p:nvPr/>
        </p:nvSpPr>
        <p:spPr>
          <a:xfrm>
            <a:off x="8168504" y="2524936"/>
            <a:ext cx="3061252" cy="1798983"/>
          </a:xfrm>
          <a:prstGeom prst="wedgeEllipseCallou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FR" dirty="0">
                <a:solidFill>
                  <a:schemeClr val="tx1">
                    <a:lumMod val="95000"/>
                    <a:lumOff val="5000"/>
                  </a:schemeClr>
                </a:solidFill>
                <a:latin typeface="Century Gothic" panose="020B0502020202020204" pitchFamily="34" charset="0"/>
              </a:rPr>
              <a:t>Possibilité de revoir les images, </a:t>
            </a:r>
          </a:p>
          <a:p>
            <a:pPr algn="ctr"/>
            <a:r>
              <a:rPr lang="fr-FR" dirty="0">
                <a:solidFill>
                  <a:schemeClr val="tx1">
                    <a:lumMod val="95000"/>
                    <a:lumOff val="5000"/>
                  </a:schemeClr>
                </a:solidFill>
                <a:latin typeface="Century Gothic" panose="020B0502020202020204" pitchFamily="34" charset="0"/>
              </a:rPr>
              <a:t>si besoin d’une vérification. </a:t>
            </a:r>
          </a:p>
        </p:txBody>
      </p:sp>
    </p:spTree>
    <p:extLst>
      <p:ext uri="{BB962C8B-B14F-4D97-AF65-F5344CB8AC3E}">
        <p14:creationId xmlns:p14="http://schemas.microsoft.com/office/powerpoint/2010/main" val="1156709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5B108A-325F-B144-B3DC-BA491C17B339}"/>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Consignes</a:t>
            </a:r>
            <a:endParaRPr lang="fr-FR" dirty="0">
              <a:solidFill>
                <a:schemeClr val="tx1">
                  <a:lumMod val="95000"/>
                  <a:lumOff val="5000"/>
                </a:schemeClr>
              </a:solidFill>
            </a:endParaRPr>
          </a:p>
        </p:txBody>
      </p:sp>
      <p:sp>
        <p:nvSpPr>
          <p:cNvPr id="3" name="ZoneTexte 2">
            <a:extLst>
              <a:ext uri="{FF2B5EF4-FFF2-40B4-BE49-F238E27FC236}">
                <a16:creationId xmlns:a16="http://schemas.microsoft.com/office/drawing/2014/main" id="{8FEA9861-3F73-0A42-8F82-6ED3DEF691EB}"/>
              </a:ext>
            </a:extLst>
          </p:cNvPr>
          <p:cNvSpPr txBox="1"/>
          <p:nvPr/>
        </p:nvSpPr>
        <p:spPr>
          <a:xfrm>
            <a:off x="3685924" y="1123837"/>
            <a:ext cx="8024954" cy="4031873"/>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Maintenant, nous allons voir une</a:t>
            </a:r>
          </a:p>
          <a:p>
            <a:r>
              <a:rPr lang="fr-FR" sz="3200" dirty="0">
                <a:solidFill>
                  <a:schemeClr val="tx1">
                    <a:lumMod val="95000"/>
                    <a:lumOff val="5000"/>
                  </a:schemeClr>
                </a:solidFill>
                <a:latin typeface="Century Gothic" panose="020B0502020202020204" pitchFamily="34" charset="0"/>
              </a:rPr>
              <a:t>série avec 6 images. </a:t>
            </a:r>
          </a:p>
          <a:p>
            <a:endParaRPr lang="fr-FR" sz="3200" dirty="0">
              <a:solidFill>
                <a:schemeClr val="tx1">
                  <a:lumMod val="95000"/>
                  <a:lumOff val="5000"/>
                </a:schemeClr>
              </a:solidFill>
              <a:latin typeface="Century Gothic" panose="020B0502020202020204" pitchFamily="34" charset="0"/>
            </a:endParaRP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Puis, nous chantons dans notre tête. </a:t>
            </a:r>
          </a:p>
          <a:p>
            <a:endParaRPr lang="fr-FR" sz="3200" dirty="0">
              <a:solidFill>
                <a:schemeClr val="tx1">
                  <a:lumMod val="95000"/>
                  <a:lumOff val="5000"/>
                </a:schemeClr>
              </a:solidFill>
              <a:latin typeface="Century Gothic" panose="020B0502020202020204" pitchFamily="34" charset="0"/>
            </a:endParaRP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Enfin, nous répondons aux 4 questions.  </a:t>
            </a:r>
          </a:p>
        </p:txBody>
      </p:sp>
    </p:spTree>
    <p:extLst>
      <p:ext uri="{BB962C8B-B14F-4D97-AF65-F5344CB8AC3E}">
        <p14:creationId xmlns:p14="http://schemas.microsoft.com/office/powerpoint/2010/main" val="2775083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D2869DC-E6A9-2543-9928-70F2E81B2E9D}"/>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2893710" y="499619"/>
            <a:ext cx="6160349" cy="5616367"/>
          </a:xfrm>
          <a:prstGeom prst="rect">
            <a:avLst/>
          </a:prstGeom>
        </p:spPr>
      </p:pic>
    </p:spTree>
    <p:extLst>
      <p:ext uri="{BB962C8B-B14F-4D97-AF65-F5344CB8AC3E}">
        <p14:creationId xmlns:p14="http://schemas.microsoft.com/office/powerpoint/2010/main" val="2490044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1D5F5D2-A2C4-0945-81D7-115CBC780019}"/>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403626" y="359826"/>
            <a:ext cx="5035836" cy="6100934"/>
          </a:xfrm>
          <a:prstGeom prst="rect">
            <a:avLst/>
          </a:prstGeom>
        </p:spPr>
      </p:pic>
    </p:spTree>
    <p:extLst>
      <p:ext uri="{BB962C8B-B14F-4D97-AF65-F5344CB8AC3E}">
        <p14:creationId xmlns:p14="http://schemas.microsoft.com/office/powerpoint/2010/main" val="3720253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A21BCEC-121B-8342-B01E-E28354DC0845}"/>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265867" y="466496"/>
            <a:ext cx="5818172" cy="5889334"/>
          </a:xfrm>
          <a:prstGeom prst="rect">
            <a:avLst/>
          </a:prstGeom>
        </p:spPr>
      </p:pic>
    </p:spTree>
    <p:extLst>
      <p:ext uri="{BB962C8B-B14F-4D97-AF65-F5344CB8AC3E}">
        <p14:creationId xmlns:p14="http://schemas.microsoft.com/office/powerpoint/2010/main" val="2608610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CE0DF40-48BD-3E4C-813F-E673E5BA848D}"/>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021970" y="728845"/>
            <a:ext cx="6077060" cy="5357162"/>
          </a:xfrm>
          <a:prstGeom prst="rect">
            <a:avLst/>
          </a:prstGeom>
        </p:spPr>
      </p:pic>
    </p:spTree>
    <p:extLst>
      <p:ext uri="{BB962C8B-B14F-4D97-AF65-F5344CB8AC3E}">
        <p14:creationId xmlns:p14="http://schemas.microsoft.com/office/powerpoint/2010/main" val="1196217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AC35F0B-7F9C-E347-A8EA-92FCB15182D7}"/>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395829" y="530778"/>
            <a:ext cx="4786828" cy="5939055"/>
          </a:xfrm>
          <a:prstGeom prst="rect">
            <a:avLst/>
          </a:prstGeom>
        </p:spPr>
      </p:pic>
    </p:spTree>
    <p:extLst>
      <p:ext uri="{BB962C8B-B14F-4D97-AF65-F5344CB8AC3E}">
        <p14:creationId xmlns:p14="http://schemas.microsoft.com/office/powerpoint/2010/main" val="4013379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B772860-92D3-5F4A-9998-A49AAC878F5B}"/>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655335" y="834188"/>
            <a:ext cx="4859077" cy="5191858"/>
          </a:xfrm>
          <a:prstGeom prst="rect">
            <a:avLst/>
          </a:prstGeom>
        </p:spPr>
      </p:pic>
    </p:spTree>
    <p:extLst>
      <p:ext uri="{BB962C8B-B14F-4D97-AF65-F5344CB8AC3E}">
        <p14:creationId xmlns:p14="http://schemas.microsoft.com/office/powerpoint/2010/main" val="1236412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02052E2-703A-0342-A841-6C48C40647FA}"/>
              </a:ext>
            </a:extLst>
          </p:cNvPr>
          <p:cNvSpPr txBox="1"/>
          <p:nvPr/>
        </p:nvSpPr>
        <p:spPr>
          <a:xfrm>
            <a:off x="3343275" y="2771776"/>
            <a:ext cx="3246402" cy="646331"/>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La chanson…</a:t>
            </a:r>
          </a:p>
        </p:txBody>
      </p:sp>
    </p:spTree>
    <p:extLst>
      <p:ext uri="{BB962C8B-B14F-4D97-AF65-F5344CB8AC3E}">
        <p14:creationId xmlns:p14="http://schemas.microsoft.com/office/powerpoint/2010/main" val="1777772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85B2E0-0C9E-4446-A60C-E6287B1261EA}"/>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Questions</a:t>
            </a:r>
          </a:p>
        </p:txBody>
      </p:sp>
      <p:sp>
        <p:nvSpPr>
          <p:cNvPr id="3" name="ZoneTexte 2">
            <a:extLst>
              <a:ext uri="{FF2B5EF4-FFF2-40B4-BE49-F238E27FC236}">
                <a16:creationId xmlns:a16="http://schemas.microsoft.com/office/drawing/2014/main" id="{1940FF68-EA5C-874F-BE4F-6D31EDE7AA8A}"/>
              </a:ext>
            </a:extLst>
          </p:cNvPr>
          <p:cNvSpPr txBox="1"/>
          <p:nvPr/>
        </p:nvSpPr>
        <p:spPr>
          <a:xfrm>
            <a:off x="3647660" y="916049"/>
            <a:ext cx="8210902" cy="5016758"/>
          </a:xfrm>
          <a:prstGeom prst="rect">
            <a:avLst/>
          </a:prstGeom>
          <a:noFill/>
        </p:spPr>
        <p:txBody>
          <a:bodyPr wrap="none" rtlCol="0">
            <a:spAutoFit/>
          </a:bodyPr>
          <a:lstStyle/>
          <a:p>
            <a:pPr marL="342900" indent="-342900">
              <a:buAutoNum type="arabicPeriod"/>
            </a:pPr>
            <a:r>
              <a:rPr lang="fr-FR" sz="3200" dirty="0">
                <a:solidFill>
                  <a:schemeClr val="tx1">
                    <a:lumMod val="95000"/>
                    <a:lumOff val="5000"/>
                  </a:schemeClr>
                </a:solidFill>
                <a:latin typeface="Century Gothic" panose="020B0502020202020204" pitchFamily="34" charset="0"/>
              </a:rPr>
              <a:t> Qu’est-ce qui est écrit sur la poche </a:t>
            </a:r>
          </a:p>
          <a:p>
            <a:r>
              <a:rPr lang="fr-FR" sz="3200" dirty="0">
                <a:solidFill>
                  <a:schemeClr val="tx1">
                    <a:lumMod val="95000"/>
                    <a:lumOff val="5000"/>
                  </a:schemeClr>
                </a:solidFill>
                <a:latin typeface="Century Gothic" panose="020B0502020202020204" pitchFamily="34" charset="0"/>
              </a:rPr>
              <a:t>	de devant du sac ?</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2. Quel est le mot écrit sous le </a:t>
            </a:r>
          </a:p>
          <a:p>
            <a:r>
              <a:rPr lang="fr-FR" sz="3200" dirty="0">
                <a:solidFill>
                  <a:schemeClr val="tx1">
                    <a:lumMod val="95000"/>
                    <a:lumOff val="5000"/>
                  </a:schemeClr>
                </a:solidFill>
                <a:latin typeface="Century Gothic" panose="020B0502020202020204" pitchFamily="34" charset="0"/>
              </a:rPr>
              <a:t>graphique avec la flèche qui monte ? </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3. Comment s’appelle le dernier objet ? </a:t>
            </a:r>
          </a:p>
          <a:p>
            <a:endParaRPr lang="fr-FR" sz="3200" dirty="0">
              <a:solidFill>
                <a:schemeClr val="tx1">
                  <a:lumMod val="95000"/>
                  <a:lumOff val="5000"/>
                </a:schemeClr>
              </a:solidFill>
              <a:latin typeface="Century Gothic" panose="020B0502020202020204" pitchFamily="34" charset="0"/>
            </a:endParaRPr>
          </a:p>
          <a:p>
            <a:pPr marL="514350" indent="-514350">
              <a:buAutoNum type="arabicPeriod" startAt="4"/>
            </a:pPr>
            <a:r>
              <a:rPr lang="fr-FR" sz="3200" dirty="0">
                <a:solidFill>
                  <a:schemeClr val="tx1">
                    <a:lumMod val="95000"/>
                    <a:lumOff val="5000"/>
                  </a:schemeClr>
                </a:solidFill>
                <a:latin typeface="Century Gothic" panose="020B0502020202020204" pitchFamily="34" charset="0"/>
              </a:rPr>
              <a:t>Pouvons-nous dire ou écrire </a:t>
            </a:r>
          </a:p>
          <a:p>
            <a:r>
              <a:rPr lang="fr-FR" sz="3200" dirty="0">
                <a:solidFill>
                  <a:schemeClr val="tx1">
                    <a:lumMod val="95000"/>
                    <a:lumOff val="5000"/>
                  </a:schemeClr>
                </a:solidFill>
                <a:latin typeface="Century Gothic" panose="020B0502020202020204" pitchFamily="34" charset="0"/>
              </a:rPr>
              <a:t>les 6 objets dans l’ordre ?  </a:t>
            </a:r>
            <a:r>
              <a:rPr lang="fr-FR" sz="1400" dirty="0">
                <a:solidFill>
                  <a:schemeClr val="tx1">
                    <a:lumMod val="95000"/>
                    <a:lumOff val="5000"/>
                  </a:schemeClr>
                </a:solidFill>
                <a:latin typeface="Century Gothic" panose="020B0502020202020204" pitchFamily="34" charset="0"/>
              </a:rPr>
              <a:t>(Celle-ci est difficile.)</a:t>
            </a:r>
          </a:p>
        </p:txBody>
      </p:sp>
    </p:spTree>
    <p:extLst>
      <p:ext uri="{BB962C8B-B14F-4D97-AF65-F5344CB8AC3E}">
        <p14:creationId xmlns:p14="http://schemas.microsoft.com/office/powerpoint/2010/main" val="3097120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9BE8F1-5071-3843-A8DA-FCF319B98005}"/>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Réponses</a:t>
            </a:r>
          </a:p>
        </p:txBody>
      </p:sp>
      <p:sp>
        <p:nvSpPr>
          <p:cNvPr id="3" name="ZoneTexte 2">
            <a:extLst>
              <a:ext uri="{FF2B5EF4-FFF2-40B4-BE49-F238E27FC236}">
                <a16:creationId xmlns:a16="http://schemas.microsoft.com/office/drawing/2014/main" id="{91FD27E5-58EB-EA49-8EEA-5C65A1CB1A4A}"/>
              </a:ext>
            </a:extLst>
          </p:cNvPr>
          <p:cNvSpPr txBox="1"/>
          <p:nvPr/>
        </p:nvSpPr>
        <p:spPr>
          <a:xfrm>
            <a:off x="3647662" y="1162270"/>
            <a:ext cx="7026282" cy="4524315"/>
          </a:xfrm>
          <a:prstGeom prst="rect">
            <a:avLst/>
          </a:prstGeom>
          <a:noFill/>
        </p:spPr>
        <p:txBody>
          <a:bodyPr wrap="none" rtlCol="0">
            <a:spAutoFit/>
          </a:bodyPr>
          <a:lstStyle/>
          <a:p>
            <a:pPr marL="342900" indent="-342900">
              <a:buAutoNum type="arabicPeriod"/>
            </a:pPr>
            <a:r>
              <a:rPr lang="fr-FR" sz="3200" dirty="0">
                <a:solidFill>
                  <a:schemeClr val="tx1">
                    <a:lumMod val="95000"/>
                    <a:lumOff val="5000"/>
                  </a:schemeClr>
                </a:solidFill>
                <a:latin typeface="Century Gothic" panose="020B0502020202020204" pitchFamily="34" charset="0"/>
              </a:rPr>
              <a:t> ESA</a:t>
            </a:r>
          </a:p>
          <a:p>
            <a:pPr marL="342900" indent="-342900">
              <a:buAutoNum type="arabicPeriod"/>
            </a:pPr>
            <a:endParaRPr lang="fr-FR" sz="3200" dirty="0">
              <a:solidFill>
                <a:schemeClr val="tx1">
                  <a:lumMod val="95000"/>
                  <a:lumOff val="5000"/>
                </a:schemeClr>
              </a:solidFill>
              <a:latin typeface="Century Gothic" panose="020B0502020202020204" pitchFamily="34" charset="0"/>
            </a:endParaRPr>
          </a:p>
          <a:p>
            <a:pPr marL="342900" indent="-342900">
              <a:buAutoNum type="arabicPeriod"/>
            </a:pPr>
            <a:r>
              <a:rPr lang="fr-FR" sz="3200" dirty="0">
                <a:solidFill>
                  <a:schemeClr val="tx1">
                    <a:lumMod val="95000"/>
                    <a:lumOff val="5000"/>
                  </a:schemeClr>
                </a:solidFill>
                <a:latin typeface="Century Gothic" panose="020B0502020202020204" pitchFamily="34" charset="0"/>
              </a:rPr>
              <a:t> RESSOURCES</a:t>
            </a:r>
          </a:p>
          <a:p>
            <a:pPr marL="342900" indent="-342900">
              <a:buAutoNum type="arabicPeriod"/>
            </a:pPr>
            <a:endParaRPr lang="fr-FR" sz="3200" dirty="0">
              <a:solidFill>
                <a:schemeClr val="tx1">
                  <a:lumMod val="95000"/>
                  <a:lumOff val="5000"/>
                </a:schemeClr>
              </a:solidFill>
              <a:latin typeface="Century Gothic" panose="020B0502020202020204" pitchFamily="34" charset="0"/>
            </a:endParaRPr>
          </a:p>
          <a:p>
            <a:pPr marL="342900" indent="-342900">
              <a:buAutoNum type="arabicPeriod"/>
            </a:pPr>
            <a:r>
              <a:rPr lang="fr-FR" sz="3200" dirty="0">
                <a:solidFill>
                  <a:schemeClr val="tx1">
                    <a:lumMod val="95000"/>
                    <a:lumOff val="5000"/>
                  </a:schemeClr>
                </a:solidFill>
                <a:latin typeface="Century Gothic" panose="020B0502020202020204" pitchFamily="34" charset="0"/>
              </a:rPr>
              <a:t> Une montre</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4. 	Une étoile (de mer), un sac, </a:t>
            </a:r>
          </a:p>
          <a:p>
            <a:r>
              <a:rPr lang="fr-FR" sz="3200" dirty="0">
                <a:solidFill>
                  <a:schemeClr val="tx1">
                    <a:lumMod val="95000"/>
                    <a:lumOff val="5000"/>
                  </a:schemeClr>
                </a:solidFill>
                <a:latin typeface="Century Gothic" panose="020B0502020202020204" pitchFamily="34" charset="0"/>
              </a:rPr>
              <a:t>	un chronomètre, un graphique, </a:t>
            </a:r>
          </a:p>
          <a:p>
            <a:r>
              <a:rPr lang="fr-FR" sz="3200" dirty="0">
                <a:solidFill>
                  <a:schemeClr val="tx1">
                    <a:lumMod val="95000"/>
                    <a:lumOff val="5000"/>
                  </a:schemeClr>
                </a:solidFill>
                <a:latin typeface="Century Gothic" panose="020B0502020202020204" pitchFamily="34" charset="0"/>
              </a:rPr>
              <a:t>    un téléphone, une montre</a:t>
            </a:r>
          </a:p>
        </p:txBody>
      </p:sp>
      <p:sp>
        <p:nvSpPr>
          <p:cNvPr id="6" name="Bulle ronde 5">
            <a:extLst>
              <a:ext uri="{FF2B5EF4-FFF2-40B4-BE49-F238E27FC236}">
                <a16:creationId xmlns:a16="http://schemas.microsoft.com/office/drawing/2014/main" id="{04FB9831-4DFB-D54E-83CE-1273FC8ECCA8}"/>
              </a:ext>
            </a:extLst>
          </p:cNvPr>
          <p:cNvSpPr/>
          <p:nvPr/>
        </p:nvSpPr>
        <p:spPr>
          <a:xfrm>
            <a:off x="8354242" y="921854"/>
            <a:ext cx="3061252" cy="1798983"/>
          </a:xfrm>
          <a:prstGeom prst="wedgeEllipseCallou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FR" dirty="0">
                <a:solidFill>
                  <a:schemeClr val="tx1">
                    <a:lumMod val="95000"/>
                    <a:lumOff val="5000"/>
                  </a:schemeClr>
                </a:solidFill>
                <a:latin typeface="Century Gothic" panose="020B0502020202020204" pitchFamily="34" charset="0"/>
              </a:rPr>
              <a:t>Possibilité de revoir les images, </a:t>
            </a:r>
          </a:p>
          <a:p>
            <a:pPr algn="ctr"/>
            <a:r>
              <a:rPr lang="fr-FR" dirty="0">
                <a:solidFill>
                  <a:schemeClr val="tx1">
                    <a:lumMod val="95000"/>
                    <a:lumOff val="5000"/>
                  </a:schemeClr>
                </a:solidFill>
                <a:latin typeface="Century Gothic" panose="020B0502020202020204" pitchFamily="34" charset="0"/>
              </a:rPr>
              <a:t>si besoin d’une vérification. </a:t>
            </a:r>
          </a:p>
        </p:txBody>
      </p:sp>
    </p:spTree>
    <p:extLst>
      <p:ext uri="{BB962C8B-B14F-4D97-AF65-F5344CB8AC3E}">
        <p14:creationId xmlns:p14="http://schemas.microsoft.com/office/powerpoint/2010/main" val="310485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91F9024-C5B0-F349-9503-86FFDFFD7EB5}"/>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588743" y="1398837"/>
            <a:ext cx="2379310" cy="3862710"/>
          </a:xfrm>
          <a:prstGeom prst="rect">
            <a:avLst/>
          </a:prstGeom>
        </p:spPr>
      </p:pic>
      <p:sp>
        <p:nvSpPr>
          <p:cNvPr id="3" name="ZoneTexte 2">
            <a:extLst>
              <a:ext uri="{FF2B5EF4-FFF2-40B4-BE49-F238E27FC236}">
                <a16:creationId xmlns:a16="http://schemas.microsoft.com/office/drawing/2014/main" id="{70796268-5309-B940-AA64-57C3511B2B66}"/>
              </a:ext>
            </a:extLst>
          </p:cNvPr>
          <p:cNvSpPr txBox="1"/>
          <p:nvPr/>
        </p:nvSpPr>
        <p:spPr>
          <a:xfrm>
            <a:off x="4422099" y="2637694"/>
            <a:ext cx="5803192" cy="1384995"/>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Les tables de multiplication </a:t>
            </a:r>
          </a:p>
          <a:p>
            <a:r>
              <a:rPr lang="fr-FR" sz="2800" dirty="0">
                <a:solidFill>
                  <a:schemeClr val="tx1">
                    <a:lumMod val="95000"/>
                    <a:lumOff val="5000"/>
                  </a:schemeClr>
                </a:solidFill>
                <a:latin typeface="Century Gothic" panose="020B0502020202020204" pitchFamily="34" charset="0"/>
              </a:rPr>
              <a:t>ce sont aussi des entrainements </a:t>
            </a:r>
          </a:p>
          <a:p>
            <a:r>
              <a:rPr lang="fr-FR" sz="2800" dirty="0">
                <a:solidFill>
                  <a:schemeClr val="tx1">
                    <a:lumMod val="95000"/>
                    <a:lumOff val="5000"/>
                  </a:schemeClr>
                </a:solidFill>
                <a:latin typeface="Century Gothic" panose="020B0502020202020204" pitchFamily="34" charset="0"/>
              </a:rPr>
              <a:t>de mémorisation. </a:t>
            </a:r>
          </a:p>
        </p:txBody>
      </p:sp>
    </p:spTree>
    <p:extLst>
      <p:ext uri="{BB962C8B-B14F-4D97-AF65-F5344CB8AC3E}">
        <p14:creationId xmlns:p14="http://schemas.microsoft.com/office/powerpoint/2010/main" val="1546416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a:extLst>
              <a:ext uri="{FF2B5EF4-FFF2-40B4-BE49-F238E27FC236}">
                <a16:creationId xmlns:a16="http://schemas.microsoft.com/office/drawing/2014/main" id="{A8B190BC-DA90-DD4C-9388-515B58A099D9}"/>
              </a:ext>
            </a:extLst>
          </p:cNvPr>
          <p:cNvSpPr/>
          <p:nvPr/>
        </p:nvSpPr>
        <p:spPr>
          <a:xfrm>
            <a:off x="1506399" y="554728"/>
            <a:ext cx="10366513" cy="4442791"/>
          </a:xfrm>
          <a:prstGeom prst="wedgeEllipseCallou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FR" sz="3200" dirty="0">
                <a:solidFill>
                  <a:schemeClr val="tx1">
                    <a:lumMod val="95000"/>
                    <a:lumOff val="5000"/>
                  </a:schemeClr>
                </a:solidFill>
                <a:latin typeface="Century Gothic" panose="020B0502020202020204" pitchFamily="34" charset="0"/>
              </a:rPr>
              <a:t>Seul·e ou par groupe, écrire  </a:t>
            </a:r>
          </a:p>
          <a:p>
            <a:pPr algn="ctr"/>
            <a:r>
              <a:rPr lang="fr-FR" sz="3200" dirty="0">
                <a:solidFill>
                  <a:schemeClr val="tx1">
                    <a:lumMod val="95000"/>
                    <a:lumOff val="5000"/>
                  </a:schemeClr>
                </a:solidFill>
                <a:latin typeface="Century Gothic" panose="020B0502020202020204" pitchFamily="34" charset="0"/>
              </a:rPr>
              <a:t>3 « choses » que nous devons mémoriser, à l’école ou dans la vie. </a:t>
            </a:r>
          </a:p>
        </p:txBody>
      </p:sp>
    </p:spTree>
    <p:extLst>
      <p:ext uri="{BB962C8B-B14F-4D97-AF65-F5344CB8AC3E}">
        <p14:creationId xmlns:p14="http://schemas.microsoft.com/office/powerpoint/2010/main" val="203220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a:extLst>
              <a:ext uri="{FF2B5EF4-FFF2-40B4-BE49-F238E27FC236}">
                <a16:creationId xmlns:a16="http://schemas.microsoft.com/office/drawing/2014/main" id="{4E44EE8D-B27B-0C42-905B-D66A2014D896}"/>
              </a:ext>
            </a:extLst>
          </p:cNvPr>
          <p:cNvSpPr/>
          <p:nvPr/>
        </p:nvSpPr>
        <p:spPr>
          <a:xfrm>
            <a:off x="2810272" y="1808714"/>
            <a:ext cx="6331527" cy="2826327"/>
          </a:xfrm>
          <a:prstGeom prst="wedgeEllipseCallout">
            <a:avLst>
              <a:gd name="adj1" fmla="val 53732"/>
              <a:gd name="adj2" fmla="val 42455"/>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3200" dirty="0">
                <a:solidFill>
                  <a:schemeClr val="tx1">
                    <a:lumMod val="95000"/>
                    <a:lumOff val="5000"/>
                  </a:schemeClr>
                </a:solidFill>
                <a:latin typeface="Century Gothic" panose="020B0502020202020204" pitchFamily="34" charset="0"/>
              </a:rPr>
              <a:t>Merci !</a:t>
            </a:r>
          </a:p>
          <a:p>
            <a:pPr algn="ctr"/>
            <a:endParaRPr lang="fr-FR" dirty="0"/>
          </a:p>
        </p:txBody>
      </p:sp>
    </p:spTree>
    <p:extLst>
      <p:ext uri="{BB962C8B-B14F-4D97-AF65-F5344CB8AC3E}">
        <p14:creationId xmlns:p14="http://schemas.microsoft.com/office/powerpoint/2010/main" val="2240158100"/>
      </p:ext>
    </p:extLst>
  </p:cSld>
  <p:clrMapOvr>
    <a:masterClrMapping/>
  </p:clrMapOvr>
</p:sld>
</file>

<file path=ppt/theme/theme1.xml><?xml version="1.0" encoding="utf-8"?>
<a:theme xmlns:a="http://schemas.openxmlformats.org/drawingml/2006/main"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37A2B173DFD74E813BDF351F17E8EF" ma:contentTypeVersion="16" ma:contentTypeDescription="Crée un document." ma:contentTypeScope="" ma:versionID="974f2552e9aa1272c144bae8cd193a62">
  <xsd:schema xmlns:xsd="http://www.w3.org/2001/XMLSchema" xmlns:xs="http://www.w3.org/2001/XMLSchema" xmlns:p="http://schemas.microsoft.com/office/2006/metadata/properties" xmlns:ns1="http://schemas.microsoft.com/sharepoint/v3" xmlns:ns2="849655f3-5e7d-4698-a838-8ae5e1cd2393" xmlns:ns3="68fe9138-4154-4e23-8b1c-7270e63d177e" targetNamespace="http://schemas.microsoft.com/office/2006/metadata/properties" ma:root="true" ma:fieldsID="1dc841d744a900daff79a3c23169b0ff" ns1:_="" ns2:_="" ns3:_="">
    <xsd:import namespace="http://schemas.microsoft.com/sharepoint/v3"/>
    <xsd:import namespace="849655f3-5e7d-4698-a838-8ae5e1cd2393"/>
    <xsd:import namespace="68fe9138-4154-4e23-8b1c-7270e63d177e"/>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2:SharedWithUsers" minOccurs="0"/>
                <xsd:element ref="ns3:DocTypesHTField0" minOccurs="0"/>
                <xsd:element ref="ns3:DocTypesHTField1" minOccurs="0"/>
                <xsd:element ref="ns3:DocTypesHTField2" minOccurs="0"/>
                <xsd:element ref="ns3:DocTypesHTField3" minOccurs="0"/>
                <xsd:element ref="ns1:PublishingStartDate" minOccurs="0"/>
                <xsd:element ref="ns1:PublishingExpirationDat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2"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23"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655f3-5e7d-4698-a838-8ae5e1cd2393"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bcebe7f2-6156-484f-9338-a02d5f5a5edf}" ma:internalName="TaxCatchAll" ma:showField="CatchAllData"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bcebe7f2-6156-484f-9338-a02d5f5a5edf}" ma:internalName="TaxCatchAllLabel" ma:readOnly="true" ma:showField="CatchAllDataLabel"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fe9138-4154-4e23-8b1c-7270e63d177e" elementFormDefault="qualified">
    <xsd:import namespace="http://schemas.microsoft.com/office/2006/documentManagement/types"/>
    <xsd:import namespace="http://schemas.microsoft.com/office/infopath/2007/PartnerControls"/>
    <xsd:element name="DocTypesHTField0" ma:index="14" nillable="true" ma:taxonomy="true" ma:internalName="DocTypesHTField0" ma:taxonomyFieldName="Division" ma:displayName="Filière" ma:default="" ma:fieldId="{9bd33840-fc59-4e16-adae-50b676370531}" ma:taxonomyMulti="true" ma:sspId="72f41b62-d50b-44b1-9f8c-76e60d329203" ma:termSetId="b7509379-ab4d-4e8a-b051-787a81ead910" ma:anchorId="00000000-0000-0000-0000-000000000000" ma:open="false" ma:isKeyword="false">
      <xsd:complexType>
        <xsd:sequence>
          <xsd:element ref="pc:Terms" minOccurs="0" maxOccurs="1"/>
        </xsd:sequence>
      </xsd:complexType>
    </xsd:element>
    <xsd:element name="DocTypesHTField1" ma:index="16" nillable="true" ma:taxonomy="true" ma:internalName="DocTypesHTField1" ma:taxonomyFieldName="Cycle" ma:displayName="Groupes" ma:default="" ma:fieldId="{67346cd0-1553-46a0-a42d-e1ef32f15de7}" ma:taxonomyMulti="true" ma:sspId="72f41b62-d50b-44b1-9f8c-76e60d329203" ma:termSetId="fa4cdcd1-9932-4227-90dc-f8a36998e871" ma:anchorId="00000000-0000-0000-0000-000000000000" ma:open="false" ma:isKeyword="false">
      <xsd:complexType>
        <xsd:sequence>
          <xsd:element ref="pc:Terms" minOccurs="0" maxOccurs="1"/>
        </xsd:sequence>
      </xsd:complexType>
    </xsd:element>
    <xsd:element name="DocTypesHTField2" ma:index="18" nillable="true" ma:taxonomy="true" ma:internalName="DocTypesHTField2" ma:taxonomyFieldName="Media" ma:displayName="Classements" ma:default="" ma:fieldId="{66397c7f-9ea9-4e36-9f61-a6a9e7874106}" ma:taxonomyMulti="true" ma:sspId="72f41b62-d50b-44b1-9f8c-76e60d329203" ma:termSetId="9cfecf26-8a3a-476c-8127-366aa5d6083a" ma:anchorId="00000000-0000-0000-0000-000000000000" ma:open="false" ma:isKeyword="false">
      <xsd:complexType>
        <xsd:sequence>
          <xsd:element ref="pc:Terms" minOccurs="0" maxOccurs="1"/>
        </xsd:sequence>
      </xsd:complexType>
    </xsd:element>
    <xsd:element name="DocTypesHTField3" ma:index="20" nillable="true" ma:taxonomy="true" ma:internalName="DocTypesHTField3" ma:taxonomyFieldName="Storage" ma:displayName="Stockage" ma:default="" ma:fieldId="{173ab645-62c6-4a25-810c-a60e0392539c}" ma:taxonomyMulti="true" ma:sspId="72f41b62-d50b-44b1-9f8c-76e60d329203" ma:termSetId="07be2cfb-d03a-45e9-adb9-2befb4ec9b3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49655f3-5e7d-4698-a838-8ae5e1cd2393">BEJUNE-1585836169-17470</_dlc_DocId>
    <_dlc_DocIdUrl xmlns="849655f3-5e7d-4698-a838-8ae5e1cd2393">
      <Url>https://extranet.hep-bejune.ch/docs/_layouts/15/DocIdRedir.aspx?ID=BEJUNE-1585836169-17470</Url>
      <Description>BEJUNE-1585836169-17470</Description>
    </_dlc_DocIdUrl>
    <TaxCatchAll xmlns="849655f3-5e7d-4698-a838-8ae5e1cd2393"/>
    <DocTypesHTField2 xmlns="68fe9138-4154-4e23-8b1c-7270e63d177e">
      <Terms xmlns="http://schemas.microsoft.com/office/infopath/2007/PartnerControls"/>
    </DocTypesHTField2>
    <DocTypesHTField3 xmlns="68fe9138-4154-4e23-8b1c-7270e63d177e">
      <Terms xmlns="http://schemas.microsoft.com/office/infopath/2007/PartnerControls"/>
    </DocTypesHTField3>
    <DocTypesHTField0 xmlns="68fe9138-4154-4e23-8b1c-7270e63d177e">
      <Terms xmlns="http://schemas.microsoft.com/office/infopath/2007/PartnerControls"/>
    </DocTypesHTField0>
    <PublishingExpirationDate xmlns="http://schemas.microsoft.com/sharepoint/v3" xsi:nil="true"/>
    <PublishingStartDate xmlns="http://schemas.microsoft.com/sharepoint/v3" xsi:nil="true"/>
    <DocTypesHTField1 xmlns="68fe9138-4154-4e23-8b1c-7270e63d177e">
      <Terms xmlns="http://schemas.microsoft.com/office/infopath/2007/PartnerControls"/>
    </DocTypesHTField1>
  </documentManagement>
</p:properties>
</file>

<file path=customXml/itemProps1.xml><?xml version="1.0" encoding="utf-8"?>
<ds:datastoreItem xmlns:ds="http://schemas.openxmlformats.org/officeDocument/2006/customXml" ds:itemID="{5E64BC76-CE11-4868-9142-87193CE08B50}"/>
</file>

<file path=customXml/itemProps2.xml><?xml version="1.0" encoding="utf-8"?>
<ds:datastoreItem xmlns:ds="http://schemas.openxmlformats.org/officeDocument/2006/customXml" ds:itemID="{87C916C2-BF07-4CFF-A80B-8BEC3E02FF64}"/>
</file>

<file path=customXml/itemProps3.xml><?xml version="1.0" encoding="utf-8"?>
<ds:datastoreItem xmlns:ds="http://schemas.openxmlformats.org/officeDocument/2006/customXml" ds:itemID="{C0F6DDE0-C3F0-41C4-8220-BD631CB658BD}"/>
</file>

<file path=customXml/itemProps4.xml><?xml version="1.0" encoding="utf-8"?>
<ds:datastoreItem xmlns:ds="http://schemas.openxmlformats.org/officeDocument/2006/customXml" ds:itemID="{57D1D5AB-FEA4-4596-9822-E70F6C8E7E52}"/>
</file>

<file path=docProps/app.xml><?xml version="1.0" encoding="utf-8"?>
<Properties xmlns="http://schemas.openxmlformats.org/officeDocument/2006/extended-properties" xmlns:vt="http://schemas.openxmlformats.org/officeDocument/2006/docPropsVTypes">
  <Template>Cadre</Template>
  <TotalTime>91</TotalTime>
  <Words>311</Words>
  <Application>Microsoft Office PowerPoint</Application>
  <PresentationFormat>Grand écran</PresentationFormat>
  <Paragraphs>84</Paragraphs>
  <Slides>25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25</vt:i4>
      </vt:variant>
    </vt:vector>
  </HeadingPairs>
  <TitlesOfParts>
    <vt:vector size="29" baseType="lpstr">
      <vt:lpstr>Century Gothic</vt:lpstr>
      <vt:lpstr>Corbel</vt:lpstr>
      <vt:lpstr>Wingdings 2</vt:lpstr>
      <vt:lpstr>Cadre</vt:lpstr>
      <vt:lpstr>Un entrainement de  mémorisation </vt:lpstr>
      <vt:lpstr>Objectifs</vt:lpstr>
      <vt:lpstr>Présentation PowerPoint</vt:lpstr>
      <vt:lpstr>Consignes</vt:lpstr>
      <vt:lpstr>Présentation PowerPoint</vt:lpstr>
      <vt:lpstr>Présentation PowerPoint</vt:lpstr>
      <vt:lpstr>Présentation PowerPoint</vt:lpstr>
      <vt:lpstr>Présentation PowerPoint</vt:lpstr>
      <vt:lpstr>Présentation PowerPoint</vt:lpstr>
      <vt:lpstr>Présentation PowerPoint</vt:lpstr>
      <vt:lpstr>Questions</vt:lpstr>
      <vt:lpstr>Réponses</vt:lpstr>
      <vt:lpstr>Consignes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Questions</vt:lpstr>
      <vt:lpstr>Réponses</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Entrainement de  mémorisation </dc:title>
  <dc:creator>Utilisateur Microsoft Office</dc:creator>
  <cp:lastModifiedBy>Girard Anaïs</cp:lastModifiedBy>
  <cp:revision>28</cp:revision>
  <dcterms:created xsi:type="dcterms:W3CDTF">2023-11-01T13:49:10Z</dcterms:created>
  <dcterms:modified xsi:type="dcterms:W3CDTF">2025-12-01T15:16:55Z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0x0101004037A2B173DFD74E813BDF351F17E8EF</vt:lpwstr>
  </property>
  <property fmtid="{D5CDD505-2E9C-101B-9397-08002B2CF9AE}" pid="3" name="_dlc_DocIdItemGuid">
    <vt:lpwstr>02a57929-ac84-492b-9fb1-55f4b15dc5cf</vt:lpwstr>
  </property>
</Properties>
</file>